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867545-915A-9518-5B9E-563E7A5A49E4}" v="4" dt="2023-04-07T10:54:07.176"/>
    <p1510:client id="{8DF2F784-EE81-4384-A3DE-9C4BE7E7EE5A}" v="1" dt="2023-01-24T16:48:19.92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75867545-915A-9518-5B9E-563E7A5A49E4}"/>
    <pc:docChg chg="modSld">
      <pc:chgData name="GOMEZ, Paula" userId="S::gomezp@who.int::c93cf399-3ed7-4230-9282-8831e3fe5ae7" providerId="AD" clId="Web-{75867545-915A-9518-5B9E-563E7A5A49E4}" dt="2023-04-07T10:54:07.176" v="3" actId="20577"/>
      <pc:docMkLst>
        <pc:docMk/>
      </pc:docMkLst>
      <pc:sldChg chg="modSp">
        <pc:chgData name="GOMEZ, Paula" userId="S::gomezp@who.int::c93cf399-3ed7-4230-9282-8831e3fe5ae7" providerId="AD" clId="Web-{75867545-915A-9518-5B9E-563E7A5A49E4}" dt="2023-04-07T10:54:07.176" v="3" actId="20577"/>
        <pc:sldMkLst>
          <pc:docMk/>
          <pc:sldMk cId="0" sldId="257"/>
        </pc:sldMkLst>
        <pc:spChg chg="mod">
          <ac:chgData name="GOMEZ, Paula" userId="S::gomezp@who.int::c93cf399-3ed7-4230-9282-8831e3fe5ae7" providerId="AD" clId="Web-{75867545-915A-9518-5B9E-563E7A5A49E4}" dt="2023-04-07T10:54:07.176" v="3" actId="20577"/>
          <ac:spMkLst>
            <pc:docMk/>
            <pc:sldMk cId="0" sldId="257"/>
            <ac:spMk id="284" creationId="{00000000-0000-0000-0000-000000000000}"/>
          </ac:spMkLst>
        </pc:spChg>
      </pc:sldChg>
    </pc:docChg>
  </pc:docChgLst>
  <pc:docChgLst>
    <pc:chgData name="GOMEZ, Paula" userId="S::gomezp@who.int::c93cf399-3ed7-4230-9282-8831e3fe5ae7" providerId="AD" clId="Web-{8DF2F784-EE81-4384-A3DE-9C4BE7E7EE5A}"/>
    <pc:docChg chg="modSld">
      <pc:chgData name="GOMEZ, Paula" userId="S::gomezp@who.int::c93cf399-3ed7-4230-9282-8831e3fe5ae7" providerId="AD" clId="Web-{8DF2F784-EE81-4384-A3DE-9C4BE7E7EE5A}" dt="2023-01-24T16:48:19.927" v="0" actId="1076"/>
      <pc:docMkLst>
        <pc:docMk/>
      </pc:docMkLst>
      <pc:sldChg chg="modSp">
        <pc:chgData name="GOMEZ, Paula" userId="S::gomezp@who.int::c93cf399-3ed7-4230-9282-8831e3fe5ae7" providerId="AD" clId="Web-{8DF2F784-EE81-4384-A3DE-9C4BE7E7EE5A}" dt="2023-01-24T16:48:19.927" v="0" actId="1076"/>
        <pc:sldMkLst>
          <pc:docMk/>
          <pc:sldMk cId="0" sldId="256"/>
        </pc:sldMkLst>
        <pc:spChg chg="mod">
          <ac:chgData name="GOMEZ, Paula" userId="S::gomezp@who.int::c93cf399-3ed7-4230-9282-8831e3fe5ae7" providerId="AD" clId="Web-{8DF2F784-EE81-4384-A3DE-9C4BE7E7EE5A}" dt="2023-01-24T16:48:19.927" v="0" actId="1076"/>
          <ac:spMkLst>
            <pc:docMk/>
            <pc:sldMk cId="0" sldId="256"/>
            <ac:spMk id="279" creationId="{00000000-0000-0000-0000-000000000000}"/>
          </ac:spMkLst>
        </pc:spChg>
      </pc:sldChg>
    </pc:docChg>
  </pc:docChgLst>
  <pc:docChgLst>
    <pc:chgData name="GOMEZ, Paula" userId="c93cf399-3ed7-4230-9282-8831e3fe5ae7" providerId="ADAL" clId="{D27D80FF-D81F-4F61-A242-6D128735BA97}"/>
    <pc:docChg chg="modSld">
      <pc:chgData name="GOMEZ, Paula" userId="c93cf399-3ed7-4230-9282-8831e3fe5ae7" providerId="ADAL" clId="{D27D80FF-D81F-4F61-A242-6D128735BA97}" dt="2023-01-24T16:48:54.384" v="13" actId="207"/>
      <pc:docMkLst>
        <pc:docMk/>
      </pc:docMkLst>
      <pc:sldChg chg="modSp mod">
        <pc:chgData name="GOMEZ, Paula" userId="c93cf399-3ed7-4230-9282-8831e3fe5ae7" providerId="ADAL" clId="{D27D80FF-D81F-4F61-A242-6D128735BA97}" dt="2023-01-24T16:48:44.424" v="11" actId="20577"/>
        <pc:sldMkLst>
          <pc:docMk/>
          <pc:sldMk cId="0" sldId="257"/>
        </pc:sldMkLst>
        <pc:spChg chg="mod">
          <ac:chgData name="GOMEZ, Paula" userId="c93cf399-3ed7-4230-9282-8831e3fe5ae7" providerId="ADAL" clId="{D27D80FF-D81F-4F61-A242-6D128735BA97}" dt="2023-01-24T16:48:44.424" v="11" actId="20577"/>
          <ac:spMkLst>
            <pc:docMk/>
            <pc:sldMk cId="0" sldId="257"/>
            <ac:spMk id="284" creationId="{00000000-0000-0000-0000-000000000000}"/>
          </ac:spMkLst>
        </pc:spChg>
      </pc:sldChg>
      <pc:sldChg chg="modSp mod">
        <pc:chgData name="GOMEZ, Paula" userId="c93cf399-3ed7-4230-9282-8831e3fe5ae7" providerId="ADAL" clId="{D27D80FF-D81F-4F61-A242-6D128735BA97}" dt="2023-01-24T16:48:54.384" v="13" actId="207"/>
        <pc:sldMkLst>
          <pc:docMk/>
          <pc:sldMk cId="0" sldId="258"/>
        </pc:sldMkLst>
        <pc:spChg chg="mod">
          <ac:chgData name="GOMEZ, Paula" userId="c93cf399-3ed7-4230-9282-8831e3fe5ae7" providerId="ADAL" clId="{D27D80FF-D81F-4F61-A242-6D128735BA97}" dt="2023-01-24T16:48:54.384" v="13" actId="207"/>
          <ac:spMkLst>
            <pc:docMk/>
            <pc:sldMk cId="0" sldId="258"/>
            <ac:spMk id="29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a:lstStyle/>
          <a:p>
            <a:endParaRPr/>
          </a:p>
        </p:txBody>
      </p:sp>
      <p:sp>
        <p:nvSpPr>
          <p:cNvPr id="276" name="Shape 27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 name="Subtitle 5"/>
          <p:cNvSpPr txBox="1"/>
          <p:nvPr/>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pic>
        <p:nvPicPr>
          <p:cNvPr id="24"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5"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7"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1685C71B-6707-C30C-29CB-B4C5D44FB14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0EC00FB8-08CD-A84E-69B8-DC987CE96A5C}"/>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6"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7"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7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72"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B0F2F035-56B0-ADE6-68D6-46C7D7F23E8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22D8D52-8429-DE9C-885B-B55D8B4B3153}"/>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AF208960-6CF3-342E-8DFC-989AFBEA9A36}"/>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 name="Slide Number">
            <a:extLst>
              <a:ext uri="{FF2B5EF4-FFF2-40B4-BE49-F238E27FC236}">
                <a16:creationId xmlns:a16="http://schemas.microsoft.com/office/drawing/2014/main" id="{192CC61C-A40F-B6D5-FF60-7997879C714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527F472-B6FD-F5E1-2659-A01D29E8047F}"/>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329C3014-BADF-3FCF-559E-C1C1BCF74FC8}"/>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19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197"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98"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9"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0"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3FECB40-539E-2233-C53E-3D1C22D9566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EBE5A232-722E-FF3D-8DBA-219FB3402AA0}"/>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B35E91AB-3886-0E77-1440-74EFAD9FB890}"/>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13" name="Rectangle 2"/>
          <p:cNvSpPr txBox="1"/>
          <p:nvPr/>
        </p:nvSpPr>
        <p:spPr>
          <a:xfrm>
            <a:off x="197170" y="68750"/>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14"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476318D-FBD3-7883-C4C2-1CF657AF21F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51F33D5-7A51-E826-6968-812CB3D82736}"/>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410C79B-E67D-5C29-3CD8-7AA9768510A1}"/>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2"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7" name="Title Text"/>
          <p:cNvSpPr txBox="1">
            <a:spLocks noGrp="1"/>
          </p:cNvSpPr>
          <p:nvPr>
            <p:ph type="title"/>
          </p:nvPr>
        </p:nvSpPr>
        <p:spPr>
          <a:xfrm>
            <a:off x="204358" y="-38233"/>
            <a:ext cx="3571876" cy="646113"/>
          </a:xfrm>
          <a:prstGeom prst="rect">
            <a:avLst/>
          </a:prstGeom>
        </p:spPr>
        <p:txBody>
          <a:bodyPr/>
          <a:lstStyle/>
          <a:p>
            <a:r>
              <a:t>Title Text</a:t>
            </a:r>
          </a:p>
        </p:txBody>
      </p:sp>
      <p:sp>
        <p:nvSpPr>
          <p:cNvPr id="228"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11E5D79-786C-B4F8-4AA5-0A738519A03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E1E83C05-E6AD-1320-8A1C-B437743EDDBE}"/>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E368C28B-5D22-CAD4-7B15-25A0642CD64C}"/>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6" name="Image" descr="Image"/>
          <p:cNvPicPr>
            <a:picLocks noChangeAspect="1"/>
          </p:cNvPicPr>
          <p:nvPr/>
        </p:nvPicPr>
        <p:blipFill>
          <a:blip r:embed="rId2"/>
          <a:stretch>
            <a:fillRect/>
          </a:stretch>
        </p:blipFill>
        <p:spPr>
          <a:xfrm>
            <a:off x="-18793" y="-84944"/>
            <a:ext cx="5900849" cy="754075"/>
          </a:xfrm>
          <a:prstGeom prst="rect">
            <a:avLst/>
          </a:prstGeom>
          <a:ln w="12700">
            <a:miter lim="400000"/>
          </a:ln>
        </p:spPr>
      </p:pic>
      <p:pic>
        <p:nvPicPr>
          <p:cNvPr id="23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4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2" name="Text Placeholder 7"/>
          <p:cNvSpPr>
            <a:spLocks noGrp="1"/>
          </p:cNvSpPr>
          <p:nvPr>
            <p:ph type="body" sz="quarter" idx="21"/>
          </p:nvPr>
        </p:nvSpPr>
        <p:spPr>
          <a:xfrm>
            <a:off x="192087" y="0"/>
            <a:ext cx="9575801" cy="692150"/>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66E598EE-513B-F064-D96F-D62B3D3F5F2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D00423B0-E000-317B-BC56-5E16DA0628FC}"/>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AF6BF70-9299-9103-6562-15CB57631406}"/>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5"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E89B89E-888E-930E-D7BE-D8E17B5D80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F7179CD6-80E2-7155-3055-A60CF7860421}"/>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2B424656-307A-FF0E-EC02-53F882480DD3}"/>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BEEEDB6-1D3F-AD40-CA9B-0BBFD0E5B9B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6EA9835-9BAA-1EE7-2426-A12943927DB3}"/>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93E7468-F795-87BA-AA67-7BB197BAD34C}"/>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9"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0"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03B88B1-86DE-4742-9E4C-C8869EBBF9A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13DC982B-1B39-C562-A849-BD6E50C30C13}"/>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2EF6ABB4-716A-115B-A297-EB7F72DB26A6}"/>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2"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3"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4"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5"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84A2685F-1E6B-45CA-0C14-9AF592DF675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1C4AE43-D6BA-3663-E849-C5F67902FA7F}"/>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FED6DF4-0F66-02BB-5AF7-972EA56C6EE1}"/>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pic>
        <p:nvPicPr>
          <p:cNvPr id="68" name="Picture 3" descr="Picture 3"/>
          <p:cNvPicPr>
            <a:picLocks noChangeAspect="1"/>
          </p:cNvPicPr>
          <p:nvPr/>
        </p:nvPicPr>
        <p:blipFill>
          <a:blip r:embed="rId5"/>
          <a:srcRect l="50000" t="50000"/>
          <a:stretch>
            <a:fillRect/>
          </a:stretch>
        </p:blipFill>
        <p:spPr>
          <a:xfrm>
            <a:off x="-9429" y="-9429"/>
            <a:ext cx="4088617" cy="3362228"/>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3F7BEAD-9C90-0E47-8A4F-A87F3FBE366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4" name="Subtitle 5">
            <a:extLst>
              <a:ext uri="{FF2B5EF4-FFF2-40B4-BE49-F238E27FC236}">
                <a16:creationId xmlns:a16="http://schemas.microsoft.com/office/drawing/2014/main" id="{62CDF4E5-F59F-7B31-8F7E-A9467BF71AF8}"/>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3272658-22CD-6700-2423-AE16D62A582E}"/>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5" name="Title Text"/>
          <p:cNvSpPr txBox="1">
            <a:spLocks noGrp="1"/>
          </p:cNvSpPr>
          <p:nvPr>
            <p:ph type="title"/>
          </p:nvPr>
        </p:nvSpPr>
        <p:spPr>
          <a:xfrm>
            <a:off x="263351" y="259191"/>
            <a:ext cx="3264196" cy="1073242"/>
          </a:xfrm>
          <a:prstGeom prst="rect">
            <a:avLst/>
          </a:prstGeom>
        </p:spPr>
        <p:txBody>
          <a:bodyPr/>
          <a:lstStyle/>
          <a:p>
            <a:r>
              <a:t>Title Text</a:t>
            </a:r>
          </a:p>
        </p:txBody>
      </p:sp>
      <p:sp>
        <p:nvSpPr>
          <p:cNvPr id="8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8" name="Rounded Rectangle 7"/>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694F9E4D-FE11-A82C-C4BE-6CF66443AAB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185F23F-CE86-189C-24CA-149CFAA3BAAC}"/>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2F5BD0BA-B2FB-39F6-A339-95F2115EFAEC}"/>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53AB1D0-1DAE-E584-9BE7-6666D6812CE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E0EFEB5-8394-412B-B73E-9A1083264A5D}"/>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4">
            <a:extLst>
              <a:ext uri="{FF2B5EF4-FFF2-40B4-BE49-F238E27FC236}">
                <a16:creationId xmlns:a16="http://schemas.microsoft.com/office/drawing/2014/main" id="{D498F631-4D2D-9DC3-3E03-AB7A8738D96C}"/>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34D24CB3-F60D-AF68-C4CC-C8DF50E2379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111C381D-E628-E34B-1A39-4A022674F491}"/>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F7F1A57-ED1A-B731-D4E2-FCDFCB54E6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CD253229-6FF5-82D7-6CCD-BB1219202A39}"/>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5">
            <a:extLst>
              <a:ext uri="{FF2B5EF4-FFF2-40B4-BE49-F238E27FC236}">
                <a16:creationId xmlns:a16="http://schemas.microsoft.com/office/drawing/2014/main" id="{5B07762E-4237-DC8B-0AF9-1B1E229EAE7E}"/>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40EDD7F2-E81E-640A-0B5A-A7FE1A54771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DF0BB600-06DB-AF76-4605-408981F70694}"/>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E579C8E-4477-E062-BCAB-98FC1FB3915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3430C9C-DAB5-2149-1F55-572257E4E7ED}"/>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51F5BE72-DC54-756E-6DDD-CFD7C7D6BC29}"/>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F890919C-DB86-B32E-2FD8-D2ADAA5D638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BBD2D5F5-B56D-B693-09FA-06CF162D2B2A}"/>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5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FCD7B07-C851-593C-0966-DAC4486833E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2B769649-396E-E962-D323-082F4D84A206}"/>
              </a:ext>
            </a:extLst>
          </p:cNvPr>
          <p:cNvSpPr txBox="1"/>
          <p:nvPr userDrawn="1"/>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TextBox 6">
            <a:extLst>
              <a:ext uri="{FF2B5EF4-FFF2-40B4-BE49-F238E27FC236}">
                <a16:creationId xmlns:a16="http://schemas.microsoft.com/office/drawing/2014/main" id="{00D158CB-FCC5-793A-A4E0-DC356D0998F1}"/>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38F94BAB-5711-4B95-6D6B-FCCD35F634A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6" name="Subtitle 5">
            <a:extLst>
              <a:ext uri="{FF2B5EF4-FFF2-40B4-BE49-F238E27FC236}">
                <a16:creationId xmlns:a16="http://schemas.microsoft.com/office/drawing/2014/main" id="{73D0270C-3979-9CBD-C147-D8CD977F2BF4}"/>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ubtitle 5"/>
          <p:cNvSpPr txBox="1"/>
          <p:nvPr/>
        </p:nvSpPr>
        <p:spPr>
          <a:xfrm>
            <a:off x="8085935" y="6540193"/>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8" name="TextBox 5"/>
          <p:cNvSpPr txBox="1"/>
          <p:nvPr/>
        </p:nvSpPr>
        <p:spPr>
          <a:xfrm>
            <a:off x="4364433" y="2718107"/>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077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432756A0-292C-C532-3982-45DD9A708C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9" name="Subtitle 5">
            <a:extLst>
              <a:ext uri="{FF2B5EF4-FFF2-40B4-BE49-F238E27FC236}">
                <a16:creationId xmlns:a16="http://schemas.microsoft.com/office/drawing/2014/main" id="{3ADF252C-2E10-6A21-492F-15EF36CDD660}"/>
              </a:ext>
            </a:extLst>
          </p:cNvPr>
          <p:cNvSpPr txBox="1"/>
          <p:nvPr userDrawn="1"/>
        </p:nvSpPr>
        <p:spPr>
          <a:xfrm>
            <a:off x="8085935" y="668114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B2.1 Epi</a:t>
            </a:r>
            <a:r>
              <a:rPr lang="hu-HU" dirty="0"/>
              <a:t>demiological</a:t>
            </a:r>
            <a:r>
              <a:rPr dirty="0"/>
              <a:t> Sur</a:t>
            </a:r>
            <a:r>
              <a:rPr lang="hu-HU" dirty="0"/>
              <a:t>veillance</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itle 2"/>
          <p:cNvSpPr txBox="1">
            <a:spLocks noGrp="1"/>
          </p:cNvSpPr>
          <p:nvPr>
            <p:ph type="title"/>
          </p:nvPr>
        </p:nvSpPr>
        <p:spPr>
          <a:xfrm>
            <a:off x="517796" y="1058965"/>
            <a:ext cx="5007932" cy="2410277"/>
          </a:xfrm>
          <a:prstGeom prst="rect">
            <a:avLst/>
          </a:prstGeom>
        </p:spPr>
        <p:txBody>
          <a:bodyPr/>
          <a:lstStyle/>
          <a:p>
            <a:pPr>
              <a:spcBef>
                <a:spcPts val="700"/>
              </a:spcBef>
            </a:pPr>
            <a:r>
              <a:rPr b="1" dirty="0"/>
              <a:t>Descriptive epidemiology </a:t>
            </a:r>
            <a:br>
              <a:rPr b="1" dirty="0"/>
            </a:br>
            <a:r>
              <a:rPr b="1" dirty="0"/>
              <a:t>Scenario-based exercise </a:t>
            </a:r>
          </a:p>
        </p:txBody>
      </p:sp>
      <p:sp>
        <p:nvSpPr>
          <p:cNvPr id="279" name="TextBox 1"/>
          <p:cNvSpPr txBox="1"/>
          <p:nvPr/>
        </p:nvSpPr>
        <p:spPr>
          <a:xfrm>
            <a:off x="5727393" y="3814497"/>
            <a:ext cx="464941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002060"/>
                </a:solidFill>
                <a:latin typeface="Source Sans Pro Bold"/>
                <a:ea typeface="Source Sans Pro Bold"/>
                <a:cs typeface="Source Sans Pro Bold"/>
                <a:sym typeface="Source Sans Pro Bold"/>
              </a:defRPr>
            </a:lvl1pPr>
          </a:lstStyle>
          <a:p>
            <a:r>
              <a:t>Duration: 60 minutes</a:t>
            </a:r>
          </a:p>
        </p:txBody>
      </p:sp>
      <p:sp>
        <p:nvSpPr>
          <p:cNvPr id="280" name="TextBox 6"/>
          <p:cNvSpPr txBox="1"/>
          <p:nvPr/>
        </p:nvSpPr>
        <p:spPr>
          <a:xfrm>
            <a:off x="517796" y="1058965"/>
            <a:ext cx="6006539"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B2.1b</a:t>
            </a:r>
          </a:p>
        </p:txBody>
      </p:sp>
      <p:sp>
        <p:nvSpPr>
          <p:cNvPr id="281" name="TextBox 11"/>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Google Shape;307;p8"/>
          <p:cNvSpPr txBox="1">
            <a:spLocks noGrp="1"/>
          </p:cNvSpPr>
          <p:nvPr>
            <p:ph type="title"/>
          </p:nvPr>
        </p:nvSpPr>
        <p:spPr>
          <a:xfrm>
            <a:off x="455907" y="764702"/>
            <a:ext cx="3264196" cy="648073"/>
          </a:xfrm>
          <a:prstGeom prst="rect">
            <a:avLst/>
          </a:prstGeom>
        </p:spPr>
        <p:txBody>
          <a:bodyPr lIns="0" tIns="0" rIns="0" bIns="0"/>
          <a:lstStyle/>
          <a:p>
            <a:r>
              <a:rPr b="1" dirty="0"/>
              <a:t>Introduction</a:t>
            </a:r>
          </a:p>
        </p:txBody>
      </p:sp>
      <p:sp>
        <p:nvSpPr>
          <p:cNvPr id="284" name="Google Shape;308;p8"/>
          <p:cNvSpPr txBox="1">
            <a:spLocks noGrp="1"/>
          </p:cNvSpPr>
          <p:nvPr>
            <p:ph type="body" idx="1"/>
          </p:nvPr>
        </p:nvSpPr>
        <p:spPr>
          <a:xfrm>
            <a:off x="4273550" y="1412775"/>
            <a:ext cx="7529514" cy="4976913"/>
          </a:xfrm>
          <a:prstGeom prst="rect">
            <a:avLst/>
          </a:prstGeom>
        </p:spPr>
        <p:txBody>
          <a:bodyPr lIns="0" tIns="0" rIns="0" bIns="0" anchor="t">
            <a:normAutofit/>
          </a:bodyPr>
          <a:lstStyle/>
          <a:p>
            <a:pPr marL="0" indent="0">
              <a:buSzTx/>
              <a:buNone/>
              <a:defRPr sz="2400"/>
            </a:pPr>
            <a:r>
              <a:rPr dirty="0"/>
              <a:t>This learning resource is part of the Rapid Response Team Advanced Training </a:t>
            </a:r>
            <a:r>
              <a:rPr lang="en-GB"/>
              <a:t>Package</a:t>
            </a:r>
            <a:r>
              <a:rPr dirty="0"/>
              <a:t> (RRT ATP) especially geared to RRT members.</a:t>
            </a:r>
          </a:p>
          <a:p>
            <a:pPr marL="0" indent="0">
              <a:buSzTx/>
              <a:buNone/>
              <a:defRPr sz="2400"/>
            </a:pPr>
            <a:endParaRPr dirty="0"/>
          </a:p>
          <a:p>
            <a:pPr marL="0" indent="0">
              <a:buSzTx/>
              <a:buNone/>
              <a:defRPr sz="24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Title 1"/>
          <p:cNvSpPr txBox="1">
            <a:spLocks noGrp="1"/>
          </p:cNvSpPr>
          <p:nvPr>
            <p:ph type="title"/>
          </p:nvPr>
        </p:nvSpPr>
        <p:spPr>
          <a:xfrm>
            <a:off x="378843" y="306342"/>
            <a:ext cx="3264195" cy="1073242"/>
          </a:xfrm>
          <a:prstGeom prst="rect">
            <a:avLst/>
          </a:prstGeom>
        </p:spPr>
        <p:txBody>
          <a:bodyPr/>
          <a:lstStyle/>
          <a:p>
            <a:r>
              <a:rPr b="1" dirty="0"/>
              <a:t>Learning objectives</a:t>
            </a:r>
          </a:p>
        </p:txBody>
      </p:sp>
      <p:sp>
        <p:nvSpPr>
          <p:cNvPr id="292" name="Content Placeholder 2"/>
          <p:cNvSpPr txBox="1">
            <a:spLocks noGrp="1"/>
          </p:cNvSpPr>
          <p:nvPr>
            <p:ph type="body" idx="1"/>
          </p:nvPr>
        </p:nvSpPr>
        <p:spPr>
          <a:xfrm>
            <a:off x="4273550" y="1916832"/>
            <a:ext cx="7529514" cy="4472857"/>
          </a:xfrm>
          <a:prstGeom prst="rect">
            <a:avLst/>
          </a:prstGeom>
        </p:spPr>
        <p:txBody>
          <a:bodyPr/>
          <a:lstStyle/>
          <a:p>
            <a:pPr marL="0" indent="0">
              <a:spcBef>
                <a:spcPts val="0"/>
              </a:spcBef>
              <a:buSzTx/>
              <a:buNone/>
              <a:defRPr sz="2400"/>
            </a:pPr>
            <a:r>
              <a:rPr b="1" dirty="0">
                <a:solidFill>
                  <a:schemeClr val="tx1"/>
                </a:solidFill>
              </a:rPr>
              <a:t>At the end of this session</a:t>
            </a:r>
            <a:r>
              <a:rPr lang="fr-FR" b="1" dirty="0">
                <a:solidFill>
                  <a:schemeClr val="tx1"/>
                </a:solidFill>
              </a:rPr>
              <a:t>,</a:t>
            </a:r>
            <a:r>
              <a:rPr b="1" dirty="0">
                <a:solidFill>
                  <a:schemeClr val="tx1"/>
                </a:solidFill>
              </a:rPr>
              <a:t> you should be able to:</a:t>
            </a:r>
          </a:p>
          <a:p>
            <a:pPr marL="0" indent="0">
              <a:spcBef>
                <a:spcPts val="0"/>
              </a:spcBef>
              <a:buSzTx/>
              <a:buNone/>
              <a:defRPr sz="2400"/>
            </a:pPr>
            <a:endParaRPr dirty="0"/>
          </a:p>
          <a:p>
            <a:pPr marL="254000" indent="-254000">
              <a:spcBef>
                <a:spcPts val="0"/>
              </a:spcBef>
              <a:buClr>
                <a:srgbClr val="C00000"/>
              </a:buClr>
              <a:defRPr sz="2400"/>
            </a:pPr>
            <a:r>
              <a:rPr dirty="0"/>
              <a:t>Conduct descriptive statistics, by time, place and person.</a:t>
            </a:r>
          </a:p>
          <a:p>
            <a:pPr marL="254000" indent="-254000">
              <a:spcBef>
                <a:spcPts val="0"/>
              </a:spcBef>
              <a:buClr>
                <a:srgbClr val="C00000"/>
              </a:buClr>
              <a:defRPr sz="2400"/>
            </a:pPr>
            <a:endParaRPr dirty="0"/>
          </a:p>
          <a:p>
            <a:pPr marL="254000" indent="-254000">
              <a:spcBef>
                <a:spcPts val="0"/>
              </a:spcBef>
              <a:buClr>
                <a:srgbClr val="C00000"/>
              </a:buClr>
              <a:defRPr sz="2400"/>
            </a:pPr>
            <a:r>
              <a:rPr dirty="0"/>
              <a:t>Present data in tables, graphs and/or maps.</a:t>
            </a:r>
          </a:p>
          <a:p>
            <a:pPr marL="254000" indent="-254000">
              <a:spcBef>
                <a:spcPts val="0"/>
              </a:spcBef>
              <a:buClr>
                <a:srgbClr val="C00000"/>
              </a:buClr>
              <a:defRPr sz="2400"/>
            </a:pPr>
            <a:endParaRPr dirty="0"/>
          </a:p>
          <a:p>
            <a:pPr marL="254000" indent="-254000">
              <a:spcBef>
                <a:spcPts val="0"/>
              </a:spcBef>
              <a:buClr>
                <a:srgbClr val="C00000"/>
              </a:buClr>
              <a:defRPr sz="2400"/>
            </a:pPr>
            <a:r>
              <a:rPr dirty="0"/>
              <a:t>Summarize findings.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Rectangle 4"/>
          <p:cNvSpPr txBox="1"/>
          <p:nvPr/>
        </p:nvSpPr>
        <p:spPr>
          <a:xfrm>
            <a:off x="4270360" y="1118617"/>
            <a:ext cx="7037353" cy="48936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000">
                <a:latin typeface="+mj-lt"/>
                <a:ea typeface="+mj-ea"/>
                <a:cs typeface="+mj-cs"/>
                <a:sym typeface="Source Sans Pro Regular"/>
              </a:defRPr>
            </a:pPr>
            <a:r>
              <a:rPr sz="2400" dirty="0">
                <a:latin typeface="+mj-lt"/>
              </a:rPr>
              <a:t>An outbreak of suspected leptospirosis occurred in the </a:t>
            </a:r>
            <a:r>
              <a:rPr sz="2400" dirty="0" err="1">
                <a:latin typeface="+mj-lt"/>
              </a:rPr>
              <a:t>Lahij</a:t>
            </a:r>
            <a:r>
              <a:rPr sz="2400" dirty="0">
                <a:latin typeface="+mj-lt"/>
              </a:rPr>
              <a:t> city of Yemen in August 2004.  </a:t>
            </a:r>
            <a:endParaRPr sz="2400" dirty="0">
              <a:latin typeface="+mj-lt"/>
              <a:ea typeface="Arial"/>
              <a:cs typeface="Arial"/>
              <a:sym typeface="Arial"/>
            </a:endParaRPr>
          </a:p>
          <a:p>
            <a:pPr>
              <a:defRPr sz="2000">
                <a:latin typeface="+mj-lt"/>
                <a:ea typeface="+mj-ea"/>
                <a:cs typeface="+mj-cs"/>
                <a:sym typeface="Source Sans Pro Regular"/>
              </a:defRPr>
            </a:pPr>
            <a:endParaRPr sz="2400" dirty="0">
              <a:latin typeface="+mj-lt"/>
              <a:ea typeface="Arial"/>
              <a:cs typeface="Arial"/>
              <a:sym typeface="Arial"/>
            </a:endParaRPr>
          </a:p>
          <a:p>
            <a:pPr>
              <a:defRPr sz="2000">
                <a:latin typeface="+mj-lt"/>
                <a:ea typeface="+mj-ea"/>
                <a:cs typeface="+mj-cs"/>
                <a:sym typeface="Source Sans Pro Regular"/>
              </a:defRPr>
            </a:pPr>
            <a:r>
              <a:rPr sz="2400" dirty="0">
                <a:latin typeface="+mj-lt"/>
              </a:rPr>
              <a:t>Leptospirosis is a bacterial disease that affects animals and humans. Symptoms are varied, from no symptoms at all to high fever, severe headache, chills, muscle aches, and vomiting, and may include jaundice (yellow skin and eyes), red eyes, abdominal pain, diarrhea, or a rash.  </a:t>
            </a:r>
            <a:endParaRPr sz="2400" dirty="0">
              <a:latin typeface="+mj-lt"/>
              <a:ea typeface="Arial"/>
              <a:cs typeface="Arial"/>
              <a:sym typeface="Arial"/>
            </a:endParaRPr>
          </a:p>
          <a:p>
            <a:pPr>
              <a:defRPr sz="2000">
                <a:latin typeface="+mj-lt"/>
                <a:ea typeface="+mj-ea"/>
                <a:cs typeface="+mj-cs"/>
                <a:sym typeface="Source Sans Pro Regular"/>
              </a:defRPr>
            </a:pPr>
            <a:endParaRPr sz="2400" dirty="0">
              <a:latin typeface="+mj-lt"/>
              <a:ea typeface="Arial"/>
              <a:cs typeface="Arial"/>
              <a:sym typeface="Arial"/>
            </a:endParaRPr>
          </a:p>
          <a:p>
            <a:pPr>
              <a:defRPr sz="2000">
                <a:latin typeface="+mj-lt"/>
                <a:ea typeface="+mj-ea"/>
                <a:cs typeface="+mj-cs"/>
                <a:sym typeface="Source Sans Pro Regular"/>
              </a:defRPr>
            </a:pPr>
            <a:r>
              <a:rPr sz="2400" dirty="0">
                <a:latin typeface="+mj-lt"/>
              </a:rPr>
              <a:t>Because these symptoms can occur with other diseases, the diagnosis should be confirmed with laboratory testing of blood or urine.</a:t>
            </a:r>
          </a:p>
        </p:txBody>
      </p:sp>
      <p:sp>
        <p:nvSpPr>
          <p:cNvPr id="298" name="Title 1"/>
          <p:cNvSpPr txBox="1">
            <a:spLocks noGrp="1"/>
          </p:cNvSpPr>
          <p:nvPr>
            <p:ph type="title"/>
          </p:nvPr>
        </p:nvSpPr>
        <p:spPr>
          <a:xfrm>
            <a:off x="387639" y="753852"/>
            <a:ext cx="3264195" cy="711745"/>
          </a:xfrm>
          <a:prstGeom prst="rect">
            <a:avLst/>
          </a:prstGeom>
        </p:spPr>
        <p:txBody>
          <a:bodyPr/>
          <a:lstStyle/>
          <a:p>
            <a:r>
              <a:rPr b="1" dirty="0"/>
              <a:t>1. Scenario</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Rectangle 4"/>
          <p:cNvSpPr txBox="1">
            <a:spLocks noGrp="1"/>
          </p:cNvSpPr>
          <p:nvPr>
            <p:ph type="title" idx="4294967295"/>
          </p:nvPr>
        </p:nvSpPr>
        <p:spPr>
          <a:xfrm>
            <a:off x="279498" y="95410"/>
            <a:ext cx="4718169" cy="646113"/>
          </a:xfrm>
          <a:prstGeom prst="rect">
            <a:avLst/>
          </a:prstGeom>
        </p:spPr>
        <p:txBody>
          <a:bodyPr lIns="44418" tIns="44418" rIns="44418" bIns="44418" anchor="t"/>
          <a:lstStyle/>
          <a:p>
            <a:r>
              <a:rPr b="1" dirty="0"/>
              <a:t>1. Scenario (continued)</a:t>
            </a:r>
          </a:p>
        </p:txBody>
      </p:sp>
      <p:sp>
        <p:nvSpPr>
          <p:cNvPr id="301" name="Rectangle 3"/>
          <p:cNvSpPr txBox="1">
            <a:spLocks noGrp="1"/>
          </p:cNvSpPr>
          <p:nvPr>
            <p:ph type="body" idx="1"/>
          </p:nvPr>
        </p:nvSpPr>
        <p:spPr>
          <a:xfrm>
            <a:off x="1814036" y="741523"/>
            <a:ext cx="8563929" cy="5374954"/>
          </a:xfrm>
          <a:prstGeom prst="rect">
            <a:avLst/>
          </a:prstGeom>
        </p:spPr>
        <p:txBody>
          <a:bodyPr lIns="45687" tIns="45687" rIns="45687" bIns="45687">
            <a:noAutofit/>
          </a:bodyPr>
          <a:lstStyle/>
          <a:p>
            <a:pPr marL="0" indent="0" algn="just" defTabSz="274855">
              <a:spcBef>
                <a:spcPts val="0"/>
              </a:spcBef>
              <a:buSzTx/>
              <a:buNone/>
              <a:defRPr sz="2280"/>
            </a:pPr>
            <a:r>
              <a:rPr sz="2400" dirty="0"/>
              <a:t>Leptospira organisms have been found in cattle, pigs, horses, dogs, rodents, and wild animals, which may be ill or asymptomatic. </a:t>
            </a:r>
          </a:p>
          <a:p>
            <a:pPr marL="0" indent="0" algn="just" defTabSz="274855">
              <a:spcBef>
                <a:spcPts val="0"/>
              </a:spcBef>
              <a:buSzTx/>
              <a:buNone/>
              <a:defRPr sz="2280"/>
            </a:pPr>
            <a:endParaRPr sz="2400" dirty="0"/>
          </a:p>
          <a:p>
            <a:pPr marL="0" indent="0" algn="just" defTabSz="274855">
              <a:spcBef>
                <a:spcPts val="0"/>
              </a:spcBef>
              <a:buSzTx/>
              <a:buNone/>
              <a:defRPr sz="2280"/>
            </a:pPr>
            <a:r>
              <a:rPr sz="2400" dirty="0"/>
              <a:t>Humans become infected through contact with water, food, or soil containing urine from these infected animals. This may happen by swallowing contaminated food or water or through skin contact, especially with mucosal surfaces, such as the eyes or nose, or with broken skin. Outbreaks of leptospirosis are usually caused by exposure to water contaminated with the urine of infected animals. The incubation period between a person's exposure to a contaminated source and becoming sick is 2 days to 4 weeks (average 10 days). The disease is not known to be spread from person to person.</a:t>
            </a:r>
          </a:p>
          <a:p>
            <a:pPr marL="0" indent="0" algn="just" defTabSz="274855">
              <a:spcBef>
                <a:spcPts val="0"/>
              </a:spcBef>
              <a:buSzTx/>
              <a:buNone/>
              <a:defRPr sz="2280"/>
            </a:pPr>
            <a:endParaRPr sz="2400" dirty="0"/>
          </a:p>
          <a:p>
            <a:pPr marL="0" indent="0" algn="just" defTabSz="274855">
              <a:spcBef>
                <a:spcPts val="0"/>
              </a:spcBef>
              <a:buSzTx/>
              <a:buNone/>
              <a:defRPr sz="2280"/>
            </a:pPr>
            <a:r>
              <a:rPr sz="2400" dirty="0"/>
              <a:t>Investigators collected clinical and descriptive data from the 24 suspected cases.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childTnLst>
                          </p:cTn>
                        </p:par>
                        <p:par>
                          <p:cTn id="11" fill="hold">
                            <p:stCondLst>
                              <p:cond delay="500"/>
                            </p:stCondLst>
                            <p:childTnLst>
                              <p:par>
                                <p:cTn id="12" presetID="10" presetClass="entr" fill="hold" grpId="0" nodeType="afterEffect">
                                  <p:stCondLst>
                                    <p:cond delay="0"/>
                                  </p:stCondLst>
                                  <p:iterate>
                                    <p:tmAbs val="0"/>
                                  </p:iterate>
                                  <p:childTnLst>
                                    <p:set>
                                      <p:cBhvr>
                                        <p:cTn id="13" fill="hold"/>
                                        <p:tgtEl>
                                          <p:spTgt spid="301">
                                            <p:txEl>
                                              <p:pRg st="1" end="1"/>
                                            </p:txEl>
                                          </p:spTgt>
                                        </p:tgtEl>
                                        <p:attrNameLst>
                                          <p:attrName>style.visibility</p:attrName>
                                        </p:attrNameLst>
                                      </p:cBhvr>
                                      <p:to>
                                        <p:strVal val="visible"/>
                                      </p:to>
                                    </p:set>
                                    <p:animEffect transition="in" filter="fade">
                                      <p:cBhvr>
                                        <p:cTn id="14" dur="500"/>
                                        <p:tgtEl>
                                          <p:spTgt spid="301">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fill="hold" grpId="0" nodeType="clickEffect">
                                  <p:stCondLst>
                                    <p:cond delay="0"/>
                                  </p:stCondLst>
                                  <p:iterate>
                                    <p:tmAbs val="0"/>
                                  </p:iterate>
                                  <p:childTnLst>
                                    <p:set>
                                      <p:cBhvr>
                                        <p:cTn id="18" fill="hold"/>
                                        <p:tgtEl>
                                          <p:spTgt spid="301">
                                            <p:txEl>
                                              <p:pRg st="2" end="2"/>
                                            </p:txEl>
                                          </p:spTgt>
                                        </p:tgtEl>
                                        <p:attrNameLst>
                                          <p:attrName>style.visibility</p:attrName>
                                        </p:attrNameLst>
                                      </p:cBhvr>
                                      <p:to>
                                        <p:strVal val="visible"/>
                                      </p:to>
                                    </p:set>
                                    <p:animEffect transition="in" filter="fade">
                                      <p:cBhvr>
                                        <p:cTn id="19" dur="500"/>
                                        <p:tgtEl>
                                          <p:spTgt spid="301">
                                            <p:txEl>
                                              <p:pRg st="2" end="2"/>
                                            </p:txEl>
                                          </p:spTgt>
                                        </p:tgtEl>
                                      </p:cBhvr>
                                    </p:animEffect>
                                  </p:childTnLst>
                                </p:cTn>
                              </p:par>
                            </p:childTnLst>
                          </p:cTn>
                        </p:par>
                        <p:par>
                          <p:cTn id="20" fill="hold">
                            <p:stCondLst>
                              <p:cond delay="500"/>
                            </p:stCondLst>
                            <p:childTnLst>
                              <p:par>
                                <p:cTn id="21" presetID="10" presetClass="entr" fill="hold" grpId="0" nodeType="afterEffect">
                                  <p:stCondLst>
                                    <p:cond delay="0"/>
                                  </p:stCondLst>
                                  <p:iterate>
                                    <p:tmAbs val="0"/>
                                  </p:iterate>
                                  <p:childTnLst>
                                    <p:set>
                                      <p:cBhvr>
                                        <p:cTn id="22" fill="hold"/>
                                        <p:tgtEl>
                                          <p:spTgt spid="301">
                                            <p:txEl>
                                              <p:pRg st="3" end="3"/>
                                            </p:txEl>
                                          </p:spTgt>
                                        </p:tgtEl>
                                        <p:attrNameLst>
                                          <p:attrName>style.visibility</p:attrName>
                                        </p:attrNameLst>
                                      </p:cBhvr>
                                      <p:to>
                                        <p:strVal val="visible"/>
                                      </p:to>
                                    </p:set>
                                    <p:animEffect transition="in" filter="fade">
                                      <p:cBhvr>
                                        <p:cTn id="23" dur="500"/>
                                        <p:tgtEl>
                                          <p:spTgt spid="301">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grpId="0" nodeType="clickEffect">
                                  <p:stCondLst>
                                    <p:cond delay="0"/>
                                  </p:stCondLst>
                                  <p:iterate>
                                    <p:tmAbs val="0"/>
                                  </p:iterate>
                                  <p:childTnLst>
                                    <p:set>
                                      <p:cBhvr>
                                        <p:cTn id="27" fill="hold"/>
                                        <p:tgtEl>
                                          <p:spTgt spid="301">
                                            <p:txEl>
                                              <p:pRg st="4" end="4"/>
                                            </p:txEl>
                                          </p:spTgt>
                                        </p:tgtEl>
                                        <p:attrNameLst>
                                          <p:attrName>style.visibility</p:attrName>
                                        </p:attrNameLst>
                                      </p:cBhvr>
                                      <p:to>
                                        <p:strVal val="visible"/>
                                      </p:to>
                                    </p:set>
                                    <p:animEffect transition="in" filter="fade">
                                      <p:cBhvr>
                                        <p:cTn id="28" dur="500"/>
                                        <p:tgtEl>
                                          <p:spTgt spid="30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Rectangle 4"/>
          <p:cNvSpPr txBox="1">
            <a:spLocks noGrp="1"/>
          </p:cNvSpPr>
          <p:nvPr>
            <p:ph type="title"/>
          </p:nvPr>
        </p:nvSpPr>
        <p:spPr>
          <a:xfrm>
            <a:off x="402640" y="747982"/>
            <a:ext cx="3264196" cy="704224"/>
          </a:xfrm>
          <a:prstGeom prst="rect">
            <a:avLst/>
          </a:prstGeom>
        </p:spPr>
        <p:txBody>
          <a:bodyPr lIns="44418" tIns="44418" rIns="44418" bIns="44418"/>
          <a:lstStyle/>
          <a:p>
            <a:r>
              <a:rPr b="1" dirty="0"/>
              <a:t>2. Questions</a:t>
            </a:r>
          </a:p>
        </p:txBody>
      </p:sp>
      <p:sp>
        <p:nvSpPr>
          <p:cNvPr id="304" name="Rectangle 3"/>
          <p:cNvSpPr txBox="1">
            <a:spLocks noGrp="1"/>
          </p:cNvSpPr>
          <p:nvPr>
            <p:ph type="body" idx="1"/>
          </p:nvPr>
        </p:nvSpPr>
        <p:spPr>
          <a:xfrm>
            <a:off x="4273551" y="1556791"/>
            <a:ext cx="7439074" cy="4832898"/>
          </a:xfrm>
          <a:prstGeom prst="rect">
            <a:avLst/>
          </a:prstGeom>
        </p:spPr>
        <p:txBody>
          <a:bodyPr lIns="45687" tIns="45687" rIns="45687" bIns="45687"/>
          <a:lstStyle/>
          <a:p>
            <a:pPr marL="457200" indent="-457200" algn="just">
              <a:spcBef>
                <a:spcPts val="600"/>
              </a:spcBef>
              <a:buFontTx/>
              <a:buAutoNum type="arabicPeriod"/>
              <a:defRPr sz="2400"/>
            </a:pPr>
            <a:r>
              <a:rPr dirty="0"/>
              <a:t>To summarize the descriptive epidemiology of this outbreak, which variables would you assess?</a:t>
            </a:r>
          </a:p>
          <a:p>
            <a:pPr marL="457200" indent="-457200" algn="just">
              <a:spcBef>
                <a:spcPts val="600"/>
              </a:spcBef>
              <a:buFontTx/>
              <a:buAutoNum type="arabicPeriod"/>
              <a:defRPr sz="2400"/>
            </a:pPr>
            <a:r>
              <a:rPr dirty="0"/>
              <a:t>Using the attached line listing, characterize the clinical features of the cases.</a:t>
            </a:r>
          </a:p>
          <a:p>
            <a:pPr marL="457200" indent="-457200" algn="just">
              <a:spcBef>
                <a:spcPts val="600"/>
              </a:spcBef>
              <a:buFontTx/>
              <a:buAutoNum type="arabicPeriod"/>
              <a:defRPr sz="2400"/>
            </a:pPr>
            <a:r>
              <a:rPr dirty="0"/>
              <a:t>Using the attached line listing, characterize the outbreak by person.</a:t>
            </a:r>
          </a:p>
          <a:p>
            <a:pPr marL="457200" indent="-457200" algn="just">
              <a:spcBef>
                <a:spcPts val="600"/>
              </a:spcBef>
              <a:buFontTx/>
              <a:buAutoNum type="arabicPeriod"/>
              <a:defRPr sz="2400"/>
            </a:pPr>
            <a:r>
              <a:rPr dirty="0"/>
              <a:t>Using the attached line listing and map, characterize the outbreak by place.</a:t>
            </a:r>
          </a:p>
          <a:p>
            <a:pPr marL="457200" indent="-457200" algn="just">
              <a:spcBef>
                <a:spcPts val="600"/>
              </a:spcBef>
              <a:buFontTx/>
              <a:buAutoNum type="arabicPeriod"/>
              <a:defRPr sz="2400"/>
            </a:pPr>
            <a:r>
              <a:rPr dirty="0"/>
              <a:t>Using the attached line listing and graph paper, characterize the outbreak by time.</a:t>
            </a:r>
          </a:p>
          <a:p>
            <a:pPr marL="457200" indent="-457200" algn="just">
              <a:spcBef>
                <a:spcPts val="600"/>
              </a:spcBef>
              <a:buFontTx/>
              <a:buAutoNum type="arabicPeriod"/>
              <a:defRPr sz="2400"/>
            </a:pPr>
            <a:r>
              <a:rPr dirty="0"/>
              <a:t>Summarize your findings.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4">
                                            <p:bg/>
                                          </p:spTgt>
                                        </p:tgtEl>
                                        <p:attrNameLst>
                                          <p:attrName>style.visibility</p:attrName>
                                        </p:attrNameLst>
                                      </p:cBhvr>
                                      <p:to>
                                        <p:strVal val="visible"/>
                                      </p:to>
                                    </p:set>
                                    <p:animEffect transition="in" filter="fade">
                                      <p:cBhvr>
                                        <p:cTn id="7" dur="500"/>
                                        <p:tgtEl>
                                          <p:spTgt spid="304">
                                            <p:bg/>
                                          </p:spTgt>
                                        </p:tgtEl>
                                      </p:cBhvr>
                                    </p:animEffect>
                                  </p:childTnLst>
                                </p:cTn>
                              </p:par>
                              <p:par>
                                <p:cTn id="8" presetID="10" presetClass="entr" presetSubtype="0" fill="hold" grpId="0" nodeType="withEffect">
                                  <p:stCondLst>
                                    <p:cond delay="0"/>
                                  </p:stCondLst>
                                  <p:iterate>
                                    <p:tmAbs val="0"/>
                                  </p:iterate>
                                  <p:childTnLst>
                                    <p:set>
                                      <p:cBhvr>
                                        <p:cTn id="9" fill="hold"/>
                                        <p:tgtEl>
                                          <p:spTgt spid="304">
                                            <p:txEl>
                                              <p:pRg st="0" end="0"/>
                                            </p:txEl>
                                          </p:spTgt>
                                        </p:tgtEl>
                                        <p:attrNameLst>
                                          <p:attrName>style.visibility</p:attrName>
                                        </p:attrNameLst>
                                      </p:cBhvr>
                                      <p:to>
                                        <p:strVal val="visible"/>
                                      </p:to>
                                    </p:set>
                                    <p:animEffect transition="in" filter="fade">
                                      <p:cBhvr>
                                        <p:cTn id="10" dur="500"/>
                                        <p:tgtEl>
                                          <p:spTgt spid="30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04">
                                            <p:txEl>
                                              <p:pRg st="1" end="1"/>
                                            </p:txEl>
                                          </p:spTgt>
                                        </p:tgtEl>
                                        <p:attrNameLst>
                                          <p:attrName>style.visibility</p:attrName>
                                        </p:attrNameLst>
                                      </p:cBhvr>
                                      <p:to>
                                        <p:strVal val="visible"/>
                                      </p:to>
                                    </p:set>
                                    <p:animEffect transition="in" filter="fade">
                                      <p:cBhvr>
                                        <p:cTn id="15" dur="500"/>
                                        <p:tgtEl>
                                          <p:spTgt spid="30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04">
                                            <p:txEl>
                                              <p:pRg st="2" end="2"/>
                                            </p:txEl>
                                          </p:spTgt>
                                        </p:tgtEl>
                                        <p:attrNameLst>
                                          <p:attrName>style.visibility</p:attrName>
                                        </p:attrNameLst>
                                      </p:cBhvr>
                                      <p:to>
                                        <p:strVal val="visible"/>
                                      </p:to>
                                    </p:set>
                                    <p:animEffect transition="in" filter="fade">
                                      <p:cBhvr>
                                        <p:cTn id="20" dur="500"/>
                                        <p:tgtEl>
                                          <p:spTgt spid="30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04">
                                            <p:txEl>
                                              <p:pRg st="3" end="3"/>
                                            </p:txEl>
                                          </p:spTgt>
                                        </p:tgtEl>
                                        <p:attrNameLst>
                                          <p:attrName>style.visibility</p:attrName>
                                        </p:attrNameLst>
                                      </p:cBhvr>
                                      <p:to>
                                        <p:strVal val="visible"/>
                                      </p:to>
                                    </p:set>
                                    <p:animEffect transition="in" filter="fade">
                                      <p:cBhvr>
                                        <p:cTn id="25" dur="500"/>
                                        <p:tgtEl>
                                          <p:spTgt spid="30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04">
                                            <p:txEl>
                                              <p:pRg st="4" end="4"/>
                                            </p:txEl>
                                          </p:spTgt>
                                        </p:tgtEl>
                                        <p:attrNameLst>
                                          <p:attrName>style.visibility</p:attrName>
                                        </p:attrNameLst>
                                      </p:cBhvr>
                                      <p:to>
                                        <p:strVal val="visible"/>
                                      </p:to>
                                    </p:set>
                                    <p:animEffect transition="in" filter="fade">
                                      <p:cBhvr>
                                        <p:cTn id="30" dur="500"/>
                                        <p:tgtEl>
                                          <p:spTgt spid="304">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04">
                                            <p:txEl>
                                              <p:pRg st="5" end="5"/>
                                            </p:txEl>
                                          </p:spTgt>
                                        </p:tgtEl>
                                        <p:attrNameLst>
                                          <p:attrName>style.visibility</p:attrName>
                                        </p:attrNameLst>
                                      </p:cBhvr>
                                      <p:to>
                                        <p:strVal val="visible"/>
                                      </p:to>
                                    </p:set>
                                    <p:animEffect transition="in" filter="fade">
                                      <p:cBhvr>
                                        <p:cTn id="35" dur="500"/>
                                        <p:tgtEl>
                                          <p:spTgt spid="30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Rectangle 4"/>
          <p:cNvSpPr txBox="1">
            <a:spLocks noGrp="1"/>
          </p:cNvSpPr>
          <p:nvPr>
            <p:ph type="title"/>
          </p:nvPr>
        </p:nvSpPr>
        <p:spPr>
          <a:xfrm>
            <a:off x="393763" y="852267"/>
            <a:ext cx="3264196" cy="691538"/>
          </a:xfrm>
          <a:prstGeom prst="rect">
            <a:avLst/>
          </a:prstGeom>
        </p:spPr>
        <p:txBody>
          <a:bodyPr lIns="44418" tIns="44418" rIns="44418" bIns="44418" anchor="t"/>
          <a:lstStyle/>
          <a:p>
            <a:r>
              <a:rPr b="1" dirty="0"/>
              <a:t>3.Instructions</a:t>
            </a:r>
          </a:p>
        </p:txBody>
      </p:sp>
      <p:sp>
        <p:nvSpPr>
          <p:cNvPr id="307" name="Rectangle 3"/>
          <p:cNvSpPr txBox="1">
            <a:spLocks noGrp="1"/>
          </p:cNvSpPr>
          <p:nvPr>
            <p:ph type="body" idx="1"/>
          </p:nvPr>
        </p:nvSpPr>
        <p:spPr>
          <a:xfrm>
            <a:off x="4273551" y="1628799"/>
            <a:ext cx="7367066" cy="4760890"/>
          </a:xfrm>
          <a:prstGeom prst="rect">
            <a:avLst/>
          </a:prstGeom>
        </p:spPr>
        <p:txBody>
          <a:bodyPr lIns="45687" tIns="45687" rIns="45687" bIns="45687"/>
          <a:lstStyle/>
          <a:p>
            <a:pPr marL="254000" indent="-254000" algn="just">
              <a:spcBef>
                <a:spcPts val="600"/>
              </a:spcBef>
              <a:defRPr sz="2400"/>
            </a:pPr>
            <a:r>
              <a:rPr dirty="0"/>
              <a:t>Participants will work in 6 groups.</a:t>
            </a:r>
          </a:p>
          <a:p>
            <a:pPr marL="254000" indent="-254000" algn="just">
              <a:spcBef>
                <a:spcPts val="600"/>
              </a:spcBef>
              <a:defRPr sz="2400"/>
            </a:pPr>
            <a:endParaRPr dirty="0"/>
          </a:p>
          <a:p>
            <a:pPr marL="254000" indent="-254000" algn="just">
              <a:spcBef>
                <a:spcPts val="600"/>
              </a:spcBef>
              <a:defRPr sz="2400"/>
            </a:pPr>
            <a:r>
              <a:rPr dirty="0"/>
              <a:t>Each group will discuss and address 1 question (10’).</a:t>
            </a:r>
          </a:p>
          <a:p>
            <a:pPr marL="254000" indent="-254000" algn="just">
              <a:spcBef>
                <a:spcPts val="600"/>
              </a:spcBef>
              <a:defRPr sz="2400"/>
            </a:pPr>
            <a:endParaRPr dirty="0"/>
          </a:p>
          <a:p>
            <a:pPr marL="254000" indent="-254000" algn="just">
              <a:spcBef>
                <a:spcPts val="600"/>
              </a:spcBef>
              <a:defRPr sz="2400"/>
            </a:pPr>
            <a:r>
              <a:rPr dirty="0"/>
              <a:t>Each group will present answers in the appropriate format depending on the question (2/3’ per group).</a:t>
            </a:r>
          </a:p>
          <a:p>
            <a:pPr marL="254000" indent="-254000" algn="just">
              <a:spcBef>
                <a:spcPts val="600"/>
              </a:spcBef>
              <a:defRPr sz="2400"/>
            </a:pPr>
            <a:endParaRPr dirty="0"/>
          </a:p>
          <a:p>
            <a:pPr marL="254000" indent="-254000" algn="just">
              <a:spcBef>
                <a:spcPts val="600"/>
              </a:spcBef>
              <a:defRPr sz="2400"/>
            </a:pPr>
            <a:r>
              <a:rPr dirty="0"/>
              <a:t>Facilitator will wrap up (5’).</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7">
                                            <p:bg/>
                                          </p:spTgt>
                                        </p:tgtEl>
                                        <p:attrNameLst>
                                          <p:attrName>style.visibility</p:attrName>
                                        </p:attrNameLst>
                                      </p:cBhvr>
                                      <p:to>
                                        <p:strVal val="visible"/>
                                      </p:to>
                                    </p:set>
                                    <p:animEffect transition="in" filter="fade">
                                      <p:cBhvr>
                                        <p:cTn id="7" dur="500"/>
                                        <p:tgtEl>
                                          <p:spTgt spid="307">
                                            <p:bg/>
                                          </p:spTgt>
                                        </p:tgtEl>
                                      </p:cBhvr>
                                    </p:animEffect>
                                  </p:childTnLst>
                                </p:cTn>
                              </p:par>
                              <p:par>
                                <p:cTn id="8" presetID="10" presetClass="entr" presetSubtype="0" fill="hold" grpId="0" nodeType="withEffect">
                                  <p:stCondLst>
                                    <p:cond delay="0"/>
                                  </p:stCondLst>
                                  <p:iterate>
                                    <p:tmAbs val="0"/>
                                  </p:iterate>
                                  <p:childTnLst>
                                    <p:set>
                                      <p:cBhvr>
                                        <p:cTn id="9" fill="hold"/>
                                        <p:tgtEl>
                                          <p:spTgt spid="307">
                                            <p:txEl>
                                              <p:pRg st="0" end="0"/>
                                            </p:txEl>
                                          </p:spTgt>
                                        </p:tgtEl>
                                        <p:attrNameLst>
                                          <p:attrName>style.visibility</p:attrName>
                                        </p:attrNameLst>
                                      </p:cBhvr>
                                      <p:to>
                                        <p:strVal val="visible"/>
                                      </p:to>
                                    </p:set>
                                    <p:animEffect transition="in" filter="fade">
                                      <p:cBhvr>
                                        <p:cTn id="10" dur="500"/>
                                        <p:tgtEl>
                                          <p:spTgt spid="307">
                                            <p:txEl>
                                              <p:pRg st="0" end="0"/>
                                            </p:txEl>
                                          </p:spTgt>
                                        </p:tgtEl>
                                      </p:cBhvr>
                                    </p:animEffect>
                                  </p:childTnLst>
                                </p:cTn>
                              </p:par>
                            </p:childTnLst>
                          </p:cTn>
                        </p:par>
                        <p:par>
                          <p:cTn id="11" fill="hold">
                            <p:stCondLst>
                              <p:cond delay="500"/>
                            </p:stCondLst>
                            <p:childTnLst>
                              <p:par>
                                <p:cTn id="12" presetID="10" presetClass="entr" fill="hold" grpId="0" nodeType="afterEffect">
                                  <p:stCondLst>
                                    <p:cond delay="0"/>
                                  </p:stCondLst>
                                  <p:iterate>
                                    <p:tmAbs val="0"/>
                                  </p:iterate>
                                  <p:childTnLst>
                                    <p:set>
                                      <p:cBhvr>
                                        <p:cTn id="13" fill="hold"/>
                                        <p:tgtEl>
                                          <p:spTgt spid="307">
                                            <p:txEl>
                                              <p:pRg st="1" end="1"/>
                                            </p:txEl>
                                          </p:spTgt>
                                        </p:tgtEl>
                                        <p:attrNameLst>
                                          <p:attrName>style.visibility</p:attrName>
                                        </p:attrNameLst>
                                      </p:cBhvr>
                                      <p:to>
                                        <p:strVal val="visible"/>
                                      </p:to>
                                    </p:set>
                                    <p:animEffect transition="in" filter="fade">
                                      <p:cBhvr>
                                        <p:cTn id="14" dur="500"/>
                                        <p:tgtEl>
                                          <p:spTgt spid="307">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fill="hold" grpId="0" nodeType="clickEffect">
                                  <p:stCondLst>
                                    <p:cond delay="0"/>
                                  </p:stCondLst>
                                  <p:iterate>
                                    <p:tmAbs val="0"/>
                                  </p:iterate>
                                  <p:childTnLst>
                                    <p:set>
                                      <p:cBhvr>
                                        <p:cTn id="18" fill="hold"/>
                                        <p:tgtEl>
                                          <p:spTgt spid="307">
                                            <p:txEl>
                                              <p:pRg st="2" end="2"/>
                                            </p:txEl>
                                          </p:spTgt>
                                        </p:tgtEl>
                                        <p:attrNameLst>
                                          <p:attrName>style.visibility</p:attrName>
                                        </p:attrNameLst>
                                      </p:cBhvr>
                                      <p:to>
                                        <p:strVal val="visible"/>
                                      </p:to>
                                    </p:set>
                                    <p:animEffect transition="in" filter="fade">
                                      <p:cBhvr>
                                        <p:cTn id="19" dur="500"/>
                                        <p:tgtEl>
                                          <p:spTgt spid="307">
                                            <p:txEl>
                                              <p:pRg st="2" end="2"/>
                                            </p:txEl>
                                          </p:spTgt>
                                        </p:tgtEl>
                                      </p:cBhvr>
                                    </p:animEffect>
                                  </p:childTnLst>
                                </p:cTn>
                              </p:par>
                            </p:childTnLst>
                          </p:cTn>
                        </p:par>
                        <p:par>
                          <p:cTn id="20" fill="hold">
                            <p:stCondLst>
                              <p:cond delay="500"/>
                            </p:stCondLst>
                            <p:childTnLst>
                              <p:par>
                                <p:cTn id="21" presetID="10" presetClass="entr" fill="hold" grpId="0" nodeType="afterEffect">
                                  <p:stCondLst>
                                    <p:cond delay="0"/>
                                  </p:stCondLst>
                                  <p:iterate>
                                    <p:tmAbs val="0"/>
                                  </p:iterate>
                                  <p:childTnLst>
                                    <p:set>
                                      <p:cBhvr>
                                        <p:cTn id="22" fill="hold"/>
                                        <p:tgtEl>
                                          <p:spTgt spid="307">
                                            <p:txEl>
                                              <p:pRg st="3" end="3"/>
                                            </p:txEl>
                                          </p:spTgt>
                                        </p:tgtEl>
                                        <p:attrNameLst>
                                          <p:attrName>style.visibility</p:attrName>
                                        </p:attrNameLst>
                                      </p:cBhvr>
                                      <p:to>
                                        <p:strVal val="visible"/>
                                      </p:to>
                                    </p:set>
                                    <p:animEffect transition="in" filter="fade">
                                      <p:cBhvr>
                                        <p:cTn id="23" dur="500"/>
                                        <p:tgtEl>
                                          <p:spTgt spid="30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grpId="0" nodeType="clickEffect">
                                  <p:stCondLst>
                                    <p:cond delay="0"/>
                                  </p:stCondLst>
                                  <p:iterate>
                                    <p:tmAbs val="0"/>
                                  </p:iterate>
                                  <p:childTnLst>
                                    <p:set>
                                      <p:cBhvr>
                                        <p:cTn id="27" fill="hold"/>
                                        <p:tgtEl>
                                          <p:spTgt spid="307">
                                            <p:txEl>
                                              <p:pRg st="4" end="4"/>
                                            </p:txEl>
                                          </p:spTgt>
                                        </p:tgtEl>
                                        <p:attrNameLst>
                                          <p:attrName>style.visibility</p:attrName>
                                        </p:attrNameLst>
                                      </p:cBhvr>
                                      <p:to>
                                        <p:strVal val="visible"/>
                                      </p:to>
                                    </p:set>
                                    <p:animEffect transition="in" filter="fade">
                                      <p:cBhvr>
                                        <p:cTn id="28" dur="500"/>
                                        <p:tgtEl>
                                          <p:spTgt spid="307">
                                            <p:txEl>
                                              <p:pRg st="4" end="4"/>
                                            </p:txEl>
                                          </p:spTgt>
                                        </p:tgtEl>
                                      </p:cBhvr>
                                    </p:animEffect>
                                  </p:childTnLst>
                                </p:cTn>
                              </p:par>
                            </p:childTnLst>
                          </p:cTn>
                        </p:par>
                        <p:par>
                          <p:cTn id="29" fill="hold">
                            <p:stCondLst>
                              <p:cond delay="500"/>
                            </p:stCondLst>
                            <p:childTnLst>
                              <p:par>
                                <p:cTn id="30" presetID="10" presetClass="entr" fill="hold" grpId="0" nodeType="afterEffect">
                                  <p:stCondLst>
                                    <p:cond delay="0"/>
                                  </p:stCondLst>
                                  <p:iterate>
                                    <p:tmAbs val="0"/>
                                  </p:iterate>
                                  <p:childTnLst>
                                    <p:set>
                                      <p:cBhvr>
                                        <p:cTn id="31" fill="hold"/>
                                        <p:tgtEl>
                                          <p:spTgt spid="307">
                                            <p:txEl>
                                              <p:pRg st="5" end="5"/>
                                            </p:txEl>
                                          </p:spTgt>
                                        </p:tgtEl>
                                        <p:attrNameLst>
                                          <p:attrName>style.visibility</p:attrName>
                                        </p:attrNameLst>
                                      </p:cBhvr>
                                      <p:to>
                                        <p:strVal val="visible"/>
                                      </p:to>
                                    </p:set>
                                    <p:animEffect transition="in" filter="fade">
                                      <p:cBhvr>
                                        <p:cTn id="32" dur="500"/>
                                        <p:tgtEl>
                                          <p:spTgt spid="30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grpId="0" nodeType="clickEffect">
                                  <p:stCondLst>
                                    <p:cond delay="0"/>
                                  </p:stCondLst>
                                  <p:iterate>
                                    <p:tmAbs val="0"/>
                                  </p:iterate>
                                  <p:childTnLst>
                                    <p:set>
                                      <p:cBhvr>
                                        <p:cTn id="36" fill="hold"/>
                                        <p:tgtEl>
                                          <p:spTgt spid="307">
                                            <p:txEl>
                                              <p:pRg st="6" end="6"/>
                                            </p:txEl>
                                          </p:spTgt>
                                        </p:tgtEl>
                                        <p:attrNameLst>
                                          <p:attrName>style.visibility</p:attrName>
                                        </p:attrNameLst>
                                      </p:cBhvr>
                                      <p:to>
                                        <p:strVal val="visible"/>
                                      </p:to>
                                    </p:set>
                                    <p:animEffect transition="in" filter="fade">
                                      <p:cBhvr>
                                        <p:cTn id="37" dur="500"/>
                                        <p:tgtEl>
                                          <p:spTgt spid="3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ontent Placeholder 2"/>
          <p:cNvSpPr txBox="1">
            <a:spLocks noGrp="1"/>
          </p:cNvSpPr>
          <p:nvPr>
            <p:ph type="body" idx="1"/>
          </p:nvPr>
        </p:nvSpPr>
        <p:spPr>
          <a:xfrm>
            <a:off x="1073417" y="825518"/>
            <a:ext cx="10045166" cy="5206965"/>
          </a:xfrm>
          <a:prstGeom prst="rect">
            <a:avLst/>
          </a:prstGeom>
        </p:spPr>
        <p:txBody>
          <a:bodyPr lIns="0" tIns="0" rIns="0" bIns="0">
            <a:noAutofit/>
          </a:bodyPr>
          <a:lstStyle/>
          <a:p>
            <a:pPr marL="0" indent="0" algn="just" defTabSz="271962">
              <a:spcBef>
                <a:spcPts val="200"/>
              </a:spcBef>
              <a:buSzTx/>
              <a:buNone/>
              <a:defRPr sz="1879"/>
            </a:pPr>
            <a:r>
              <a:rPr sz="2000" dirty="0"/>
              <a:t>WHO Health Security Learning Platform - Training Materials</a:t>
            </a:r>
          </a:p>
          <a:p>
            <a:pPr marL="0" indent="0" algn="just" defTabSz="271962">
              <a:spcBef>
                <a:spcPts val="200"/>
              </a:spcBef>
              <a:buSzTx/>
              <a:buNone/>
              <a:defRPr sz="1879"/>
            </a:pPr>
            <a:r>
              <a:rPr sz="2000" dirty="0"/>
              <a:t>These WHO Training Materials are © World Health Organization (WHO) 2022. All rights reserved.</a:t>
            </a:r>
          </a:p>
          <a:p>
            <a:pPr marL="0" indent="0" algn="just" defTabSz="271962">
              <a:spcBef>
                <a:spcPts val="200"/>
              </a:spcBef>
              <a:buSzTx/>
              <a:buNone/>
              <a:defRPr sz="1879"/>
            </a:pPr>
            <a:r>
              <a:rPr sz="2000" dirty="0"/>
              <a:t>Your use of these materials is subject to the “</a:t>
            </a:r>
            <a:r>
              <a:rPr sz="2000" u="sng" dirty="0">
                <a:solidFill>
                  <a:srgbClr val="0563C1"/>
                </a:solidFill>
                <a:uFill>
                  <a:solidFill>
                    <a:srgbClr val="0563C1"/>
                  </a:solidFill>
                </a:uFill>
                <a:hlinkClick r:id="rId2"/>
              </a:rPr>
              <a:t>WHO Health Security Learning Platform, Training Materials – Terms of Use</a:t>
            </a:r>
            <a:r>
              <a:rPr sz="2000" dirty="0"/>
              <a:t>”, which you accepted when downloading them and which are available on the Health Security Learning Platform at: </a:t>
            </a:r>
            <a:r>
              <a:rPr sz="2000" u="sng" dirty="0">
                <a:solidFill>
                  <a:srgbClr val="0563C1"/>
                </a:solidFill>
                <a:uFill>
                  <a:solidFill>
                    <a:srgbClr val="0563C1"/>
                  </a:solidFill>
                </a:uFill>
                <a:hlinkClick r:id="rId3"/>
              </a:rPr>
              <a:t>https://extranet.who.int/hslp</a:t>
            </a:r>
            <a:r>
              <a:rPr sz="2000" dirty="0"/>
              <a:t>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rPr sz="2000" dirty="0"/>
              <a:t>Further, please inform WHO of any modifications of these materials that you use publicly, for record-keeping purposes and continued development, by emailing </a:t>
            </a:r>
            <a:r>
              <a:rPr sz="2000" u="sng" dirty="0">
                <a:solidFill>
                  <a:srgbClr val="0563C1"/>
                </a:solidFill>
                <a:uFill>
                  <a:solidFill>
                    <a:srgbClr val="0563C1"/>
                  </a:solidFill>
                </a:uFill>
                <a:hlinkClick r:id="rId4"/>
              </a:rPr>
              <a:t>ihrhrt@who.int</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E9747EE7-C2FB-48D6-978E-CD290A3D753F}">
  <ds:schemaRefs>
    <ds:schemaRef ds:uri="http://schemas.microsoft.com/sharepoint/v3/contenttype/forms"/>
  </ds:schemaRefs>
</ds:datastoreItem>
</file>

<file path=customXml/itemProps2.xml><?xml version="1.0" encoding="utf-8"?>
<ds:datastoreItem xmlns:ds="http://schemas.openxmlformats.org/officeDocument/2006/customXml" ds:itemID="{C650AABA-164B-4F32-B477-F4B862719B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803453C-C054-4FA7-A350-33E7FB39A839}">
  <ds:schemaRefs>
    <ds:schemaRef ds:uri="http://purl.org/dc/terms/"/>
    <ds:schemaRef ds:uri="1545eeb8-3090-4573-a4ea-6910cac27a03"/>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9ca0fa8f-1020-4790-a298-914e539c43a5"/>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197</TotalTime>
  <Words>756</Words>
  <Application>Microsoft Office PowerPoint</Application>
  <PresentationFormat>Widescreen</PresentationFormat>
  <Paragraphs>54</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RRT_Theme_v3</vt:lpstr>
      <vt:lpstr>Descriptive epidemiology  Scenario-based exercise </vt:lpstr>
      <vt:lpstr>Introduction</vt:lpstr>
      <vt:lpstr>Learning objectives</vt:lpstr>
      <vt:lpstr>1. Scenario</vt:lpstr>
      <vt:lpstr>1. Scenario (continued)</vt:lpstr>
      <vt:lpstr>2. Questions</vt:lpstr>
      <vt:lpstr>3.Instructions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Descriptive epidemiology  Scenario-based exercise</dc:title>
  <dc:creator>Hp</dc:creator>
  <cp:lastModifiedBy>GOMEZ, Paula</cp:lastModifiedBy>
  <cp:revision>8</cp:revision>
  <dcterms:modified xsi:type="dcterms:W3CDTF">2023-04-07T10:54:15Z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134200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